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49"/>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86" r:id="rId87"/>
    <p:sldId id="341" r:id="rId88"/>
    <p:sldId id="384" r:id="rId89"/>
    <p:sldId id="387" r:id="rId90"/>
    <p:sldId id="390" r:id="rId91"/>
    <p:sldId id="391" r:id="rId92"/>
    <p:sldId id="394" r:id="rId93"/>
    <p:sldId id="392" r:id="rId94"/>
    <p:sldId id="342" r:id="rId95"/>
    <p:sldId id="343" r:id="rId96"/>
    <p:sldId id="344" r:id="rId97"/>
    <p:sldId id="345" r:id="rId98"/>
    <p:sldId id="346" r:id="rId99"/>
    <p:sldId id="347" r:id="rId100"/>
    <p:sldId id="348" r:id="rId101"/>
    <p:sldId id="349" r:id="rId102"/>
    <p:sldId id="350" r:id="rId103"/>
    <p:sldId id="351" r:id="rId104"/>
    <p:sldId id="398" r:id="rId105"/>
    <p:sldId id="352" r:id="rId106"/>
    <p:sldId id="353" r:id="rId107"/>
    <p:sldId id="354" r:id="rId108"/>
    <p:sldId id="356" r:id="rId109"/>
    <p:sldId id="357" r:id="rId110"/>
    <p:sldId id="359" r:id="rId111"/>
    <p:sldId id="358" r:id="rId112"/>
    <p:sldId id="360" r:id="rId113"/>
    <p:sldId id="361" r:id="rId114"/>
    <p:sldId id="362" r:id="rId115"/>
    <p:sldId id="363" r:id="rId116"/>
    <p:sldId id="364" r:id="rId117"/>
    <p:sldId id="366" r:id="rId118"/>
    <p:sldId id="365" r:id="rId119"/>
    <p:sldId id="367" r:id="rId120"/>
    <p:sldId id="369" r:id="rId121"/>
    <p:sldId id="370" r:id="rId122"/>
    <p:sldId id="371" r:id="rId123"/>
    <p:sldId id="372" r:id="rId124"/>
    <p:sldId id="368" r:id="rId125"/>
    <p:sldId id="373" r:id="rId126"/>
    <p:sldId id="374" r:id="rId127"/>
    <p:sldId id="397" r:id="rId128"/>
    <p:sldId id="375" r:id="rId129"/>
    <p:sldId id="376" r:id="rId130"/>
    <p:sldId id="377" r:id="rId131"/>
    <p:sldId id="378" r:id="rId132"/>
    <p:sldId id="379" r:id="rId133"/>
    <p:sldId id="380" r:id="rId134"/>
    <p:sldId id="401" r:id="rId135"/>
    <p:sldId id="381" r:id="rId136"/>
    <p:sldId id="382" r:id="rId137"/>
    <p:sldId id="393" r:id="rId138"/>
    <p:sldId id="383" r:id="rId139"/>
    <p:sldId id="388" r:id="rId140"/>
    <p:sldId id="385" r:id="rId141"/>
    <p:sldId id="389" r:id="rId142"/>
    <p:sldId id="395" r:id="rId143"/>
    <p:sldId id="396" r:id="rId144"/>
    <p:sldId id="399" r:id="rId145"/>
    <p:sldId id="400" r:id="rId146"/>
    <p:sldId id="403" r:id="rId147"/>
    <p:sldId id="402" r:id="rId148"/>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86"/>
            <p14:sldId id="341"/>
            <p14:sldId id="384"/>
            <p14:sldId id="387"/>
            <p14:sldId id="390"/>
            <p14:sldId id="391"/>
            <p14:sldId id="394"/>
            <p14:sldId id="392"/>
            <p14:sldId id="342"/>
            <p14:sldId id="343"/>
            <p14:sldId id="344"/>
            <p14:sldId id="345"/>
            <p14:sldId id="346"/>
            <p14:sldId id="347"/>
            <p14:sldId id="348"/>
            <p14:sldId id="349"/>
            <p14:sldId id="350"/>
            <p14:sldId id="351"/>
            <p14:sldId id="398"/>
            <p14:sldId id="352"/>
            <p14:sldId id="353"/>
            <p14:sldId id="354"/>
            <p14:sldId id="356"/>
            <p14:sldId id="357"/>
            <p14:sldId id="359"/>
            <p14:sldId id="358"/>
            <p14:sldId id="360"/>
            <p14:sldId id="361"/>
            <p14:sldId id="362"/>
            <p14:sldId id="363"/>
            <p14:sldId id="364"/>
            <p14:sldId id="366"/>
            <p14:sldId id="365"/>
            <p14:sldId id="367"/>
            <p14:sldId id="369"/>
            <p14:sldId id="370"/>
            <p14:sldId id="371"/>
            <p14:sldId id="372"/>
            <p14:sldId id="368"/>
            <p14:sldId id="373"/>
            <p14:sldId id="374"/>
            <p14:sldId id="397"/>
            <p14:sldId id="375"/>
            <p14:sldId id="376"/>
            <p14:sldId id="377"/>
            <p14:sldId id="378"/>
            <p14:sldId id="379"/>
            <p14:sldId id="380"/>
            <p14:sldId id="401"/>
            <p14:sldId id="381"/>
            <p14:sldId id="382"/>
            <p14:sldId id="393"/>
            <p14:sldId id="383"/>
            <p14:sldId id="388"/>
            <p14:sldId id="385"/>
            <p14:sldId id="389"/>
            <p14:sldId id="395"/>
            <p14:sldId id="396"/>
            <p14:sldId id="399"/>
            <p14:sldId id="400"/>
            <p14:sldId id="403"/>
            <p14:sldId id="402"/>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2" autoAdjust="0"/>
    <p:restoredTop sz="99052" autoAdjust="0"/>
  </p:normalViewPr>
  <p:slideViewPr>
    <p:cSldViewPr>
      <p:cViewPr>
        <p:scale>
          <a:sx n="75" d="100"/>
          <a:sy n="75" d="100"/>
        </p:scale>
        <p:origin x="918" y="2952"/>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notesMaster" Target="notesMasters/notesMaster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2018/5/9</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90</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95</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140</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2018/5/9</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2018/5/9</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2018/5/9</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2018/5/9</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101.png"/></Relationships>
</file>

<file path=ppt/slides/_rels/slide101.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03.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106.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10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26.tiff"/><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27.wmf"/><Relationship Id="rId4" Type="http://schemas.openxmlformats.org/officeDocument/2006/relationships/oleObject" Target="../embeddings/oleObject1.bin"/></Relationships>
</file>

<file path=ppt/slides/_rels/slide11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37.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hyperlink" Target="https://www.analyticsvidhya.com/blog/2017/09/understaing-support-vector-machine-example-code/" TargetMode="External"/></Relationships>
</file>

<file path=ppt/slides/_rels/slide12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39.tiff"/><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42.gif"/><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5" Type="http://schemas.openxmlformats.org/officeDocument/2006/relationships/image" Target="../media/image148.png"/><Relationship Id="rId4" Type="http://schemas.openxmlformats.org/officeDocument/2006/relationships/image" Target="../media/image147.png"/></Relationships>
</file>

<file path=ppt/slides/_rels/slide136.xml.rels><?xml version="1.0" encoding="UTF-8" standalone="yes"?>
<Relationships xmlns="http://schemas.openxmlformats.org/package/2006/relationships"><Relationship Id="rId3" Type="http://schemas.openxmlformats.org/officeDocument/2006/relationships/hyperlink" Target="http://www.google.com/" TargetMode="External"/><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53.tiff"/><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14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66.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security.stackexchange.com/questions/20803/how-does-ssl-tls-work" TargetMode="External"/><Relationship Id="rId5" Type="http://schemas.openxmlformats.org/officeDocument/2006/relationships/hyperlink" Target="%5bwhat%20is%5dSSL&amp;TSL.pdf"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1.emf"/></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40.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7.xml"/><Relationship Id="rId4" Type="http://schemas.openxmlformats.org/officeDocument/2006/relationships/image" Target="../media/image54.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5.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3.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8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70.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80.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vsdx"/><Relationship Id="rId7" Type="http://schemas.openxmlformats.org/officeDocument/2006/relationships/image" Target="../media/image79.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emf"/><Relationship Id="rId9" Type="http://schemas.openxmlformats.org/officeDocument/2006/relationships/image" Target="../media/image81.tiff"/></Relationships>
</file>

<file path=ppt/slides/_rels/slide88.xml.rels><?xml version="1.0" encoding="UTF-8" standalone="yes"?>
<Relationships xmlns="http://schemas.openxmlformats.org/package/2006/relationships"><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5" Type="http://schemas.openxmlformats.org/officeDocument/2006/relationships/image" Target="../media/image85.png"/><Relationship Id="rId4" Type="http://schemas.openxmlformats.org/officeDocument/2006/relationships/image" Target="../media/image84.png"/></Relationships>
</file>

<file path=ppt/slides/_rels/slide9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9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9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96.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5877272"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7541699" y="9244277"/>
            <a:ext cx="394386" cy="14189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949062" y="10692680"/>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id="{2130AF74-0337-408A-8E19-9808E8534A4F}"/>
              </a:ext>
            </a:extLst>
          </p:cNvPr>
          <p:cNvSpPr txBox="1"/>
          <p:nvPr/>
        </p:nvSpPr>
        <p:spPr>
          <a:xfrm>
            <a:off x="0" y="7703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3503876179"/>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9402"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1766072614"/>
              </p:ext>
            </p:extLst>
          </p:nvPr>
        </p:nvGraphicFramePr>
        <p:xfrm>
          <a:off x="-35104" y="1691680"/>
          <a:ext cx="5900264" cy="3754120"/>
        </p:xfrm>
        <a:graphic>
          <a:graphicData uri="http://schemas.openxmlformats.org/drawingml/2006/table">
            <a:tbl>
              <a:tblPr firstRow="1" bandRow="1">
                <a:tableStyleId>{5C22544A-7EE6-4342-B048-85BDC9FD1C3A}</a:tableStyleId>
              </a:tblPr>
              <a:tblGrid>
                <a:gridCol w="2805176">
                  <a:extLst>
                    <a:ext uri="{9D8B030D-6E8A-4147-A177-3AD203B41FA5}">
                      <a16:colId xmlns:a16="http://schemas.microsoft.com/office/drawing/2014/main" val="20000"/>
                    </a:ext>
                  </a:extLst>
                </a:gridCol>
                <a:gridCol w="3095088">
                  <a:extLst>
                    <a:ext uri="{9D8B030D-6E8A-4147-A177-3AD203B41FA5}">
                      <a16:colId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val="10004"/>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699792" y="1741171"/>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3699792" y="4396626"/>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693319"/>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br>
              <a:rPr lang="en-US" altLang="ja-JP" dirty="0"/>
            </a:b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9815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application logic (interaction)</a:t>
            </a:r>
            <a:endParaRPr kumimoji="1" lang="ja-JP" altLang="en-US"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5" name="テキスト ボックス 4"/>
          <p:cNvSpPr txBox="1"/>
          <p:nvPr/>
        </p:nvSpPr>
        <p:spPr>
          <a:xfrm>
            <a:off x="4671" y="6660232"/>
            <a:ext cx="8010206" cy="1477328"/>
          </a:xfrm>
          <a:prstGeom prst="rect">
            <a:avLst/>
          </a:prstGeom>
          <a:noFill/>
        </p:spPr>
        <p:txBody>
          <a:bodyPr wrap="none" rtlCol="0">
            <a:spAutoFit/>
          </a:bodyPr>
          <a:lstStyle/>
          <a:p>
            <a:r>
              <a:rPr kumimoji="1" lang="en-US" altLang="ja-JP" b="1" dirty="0">
                <a:solidFill>
                  <a:srgbClr val="FF0000"/>
                </a:solidFill>
              </a:rPr>
              <a:t>Design Pattern</a:t>
            </a:r>
            <a:r>
              <a:rPr kumimoji="1" lang="zh-CN" altLang="en-US" dirty="0"/>
              <a:t>问题：</a:t>
            </a:r>
            <a:endParaRPr kumimoji="1" lang="en-US" altLang="zh-CN" dirty="0"/>
          </a:p>
          <a:p>
            <a:pPr marL="285750" indent="-285750">
              <a:buFont typeface="Arial" panose="020B0604020202020204" pitchFamily="34" charset="0"/>
              <a:buChar char="•"/>
            </a:pPr>
            <a:r>
              <a:rPr lang="en-US" altLang="zh-CN" b="1" dirty="0">
                <a:solidFill>
                  <a:srgbClr val="FF0000"/>
                </a:solidFill>
              </a:rPr>
              <a:t>Singleton</a:t>
            </a:r>
            <a:r>
              <a:rPr lang="zh-CN" altLang="en-US" dirty="0"/>
              <a:t>：这个设计想法就是用一个</a:t>
            </a:r>
            <a:r>
              <a:rPr lang="en-US" altLang="zh-CN" dirty="0"/>
              <a:t>entity</a:t>
            </a:r>
            <a:r>
              <a:rPr lang="zh-CN" altLang="en-US" dirty="0"/>
              <a:t>来接受命令并执行，</a:t>
            </a:r>
            <a:endParaRPr lang="en-US" altLang="zh-CN" dirty="0"/>
          </a:p>
          <a:p>
            <a:pPr marL="742950" lvl="1" indent="-285750">
              <a:buFont typeface="Arial" panose="020B0604020202020204" pitchFamily="34" charset="0"/>
              <a:buChar char="•"/>
            </a:pPr>
            <a:r>
              <a:rPr kumimoji="1" lang="zh-CN" altLang="en-US" dirty="0"/>
              <a:t>所以无论何时都要有并且只能有一个这个</a:t>
            </a:r>
            <a:r>
              <a:rPr kumimoji="1" lang="en-US" altLang="zh-CN" dirty="0"/>
              <a:t>entity</a:t>
            </a:r>
          </a:p>
          <a:p>
            <a:pPr marL="742950" lvl="1" indent="-285750">
              <a:buFont typeface="Arial" panose="020B0604020202020204" pitchFamily="34" charset="0"/>
              <a:buChar char="•"/>
            </a:pPr>
            <a:r>
              <a:rPr lang="zh-CN" altLang="en-US" dirty="0"/>
              <a:t>所以要把这个</a:t>
            </a:r>
            <a:r>
              <a:rPr lang="en-US" altLang="zh-CN" dirty="0"/>
              <a:t>class </a:t>
            </a:r>
            <a:r>
              <a:rPr lang="zh-CN" altLang="en-US" dirty="0"/>
              <a:t>的</a:t>
            </a:r>
            <a:r>
              <a:rPr lang="en-US" altLang="zh-CN" dirty="0"/>
              <a:t>constructor</a:t>
            </a:r>
            <a:r>
              <a:rPr lang="zh-CN" altLang="en-US" dirty="0"/>
              <a:t>声明为</a:t>
            </a:r>
            <a:r>
              <a:rPr lang="en-US" altLang="zh-CN" dirty="0"/>
              <a:t>private</a:t>
            </a:r>
            <a:r>
              <a:rPr lang="zh-CN" altLang="en-US" dirty="0"/>
              <a:t>，让其无法被继承或声明</a:t>
            </a:r>
            <a:endParaRPr lang="en-US" altLang="zh-CN" dirty="0"/>
          </a:p>
          <a:p>
            <a:pPr marL="742950" lvl="1" indent="-285750">
              <a:buFont typeface="Arial" panose="020B0604020202020204" pitchFamily="34" charset="0"/>
              <a:buChar char="•"/>
            </a:pPr>
            <a:r>
              <a:rPr kumimoji="1" lang="zh-CN" altLang="en-US" dirty="0"/>
              <a:t>然后把</a:t>
            </a:r>
            <a:r>
              <a:rPr kumimoji="1" lang="en-US" altLang="zh-CN" dirty="0"/>
              <a:t>class</a:t>
            </a:r>
            <a:r>
              <a:rPr kumimoji="1" lang="zh-CN" altLang="en-US" dirty="0"/>
              <a:t>中的方法声明为</a:t>
            </a:r>
            <a:r>
              <a:rPr kumimoji="1" lang="en-US" altLang="zh-CN" dirty="0"/>
              <a:t>static</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4851920" y="4355976"/>
            <a:ext cx="4828757" cy="2585323"/>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40945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5355312"/>
          </a:xfrm>
          <a:prstGeom prst="rect">
            <a:avLst/>
          </a:prstGeom>
          <a:noFill/>
        </p:spPr>
        <p:txBody>
          <a:bodyPr wrap="square" rtlCol="0">
            <a:spAutoFit/>
          </a:bodyPr>
          <a:lstStyle/>
          <a:p>
            <a:r>
              <a:rPr kumimoji="1" lang="en-US" altLang="ja-JP" dirty="0"/>
              <a:t>To prepare Google Interview, basic knowledges about HTML5:</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endParaRPr kumimoji="1" lang="en-US" altLang="ja-JP" dirty="0"/>
          </a:p>
          <a:p>
            <a:pPr marL="285750" indent="-285750">
              <a:buFont typeface="Arial" panose="020B0604020202020204" pitchFamily="34" charset="0"/>
              <a:buChar char="•"/>
            </a:pPr>
            <a:r>
              <a:rPr kumimoji="1" lang="en-US" altLang="ja-JP" dirty="0"/>
              <a:t>New tags in HTML5: audio, video, canvas</a:t>
            </a:r>
          </a:p>
          <a:p>
            <a:pPr marL="285750" indent="-285750">
              <a:buFont typeface="Arial" panose="020B0604020202020204" pitchFamily="34" charset="0"/>
              <a:buChar char="•"/>
            </a:pPr>
            <a:r>
              <a:rPr kumimoji="1" lang="en-US" altLang="ja-JP" dirty="0"/>
              <a:t>New function –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dirty="0"/>
              <a:t>Web Worker: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DOM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dirty="0" err="1"/>
              <a:t>WebSocket</a:t>
            </a:r>
            <a:r>
              <a:rPr lang="en-US" altLang="ja-JP" dirty="0"/>
              <a:t> API: a bi-directional communication channel; efficient, uses less CPU power</a:t>
            </a:r>
          </a:p>
        </p:txBody>
      </p:sp>
      <p:pic>
        <p:nvPicPr>
          <p:cNvPr id="3" name="Picture 8">
            <a:extLst>
              <a:ext uri="{FF2B5EF4-FFF2-40B4-BE49-F238E27FC236}">
                <a16:creationId xmlns:a16="http://schemas.microsoft.com/office/drawing/2014/main" id="{458B1DB7-1AF5-4B59-A1FC-52FB71D292A8}"/>
              </a:ext>
            </a:extLst>
          </p:cNvPr>
          <p:cNvPicPr>
            <a:picLocks noChangeAspect="1"/>
          </p:cNvPicPr>
          <p:nvPr/>
        </p:nvPicPr>
        <p:blipFill>
          <a:blip r:embed="rId2"/>
          <a:stretch>
            <a:fillRect/>
          </a:stretch>
        </p:blipFill>
        <p:spPr>
          <a:xfrm>
            <a:off x="6858000" y="0"/>
            <a:ext cx="3209925" cy="6343650"/>
          </a:xfrm>
          <a:prstGeom prst="rect">
            <a:avLst/>
          </a:prstGeom>
        </p:spPr>
      </p:pic>
    </p:spTree>
    <p:extLst>
      <p:ext uri="{BB962C8B-B14F-4D97-AF65-F5344CB8AC3E}">
        <p14:creationId xmlns:p14="http://schemas.microsoft.com/office/powerpoint/2010/main" val="212621829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3"/>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a:t>DNS queries</a:t>
            </a:r>
            <a:endParaRPr kumimoji="1" lang="ja-JP" altLang="en-US" dirty="0"/>
          </a:p>
        </p:txBody>
      </p:sp>
      <p:sp>
        <p:nvSpPr>
          <p:cNvPr id="17" name="テキスト ボックス 16"/>
          <p:cNvSpPr txBox="1"/>
          <p:nvPr/>
        </p:nvSpPr>
        <p:spPr>
          <a:xfrm>
            <a:off x="65" y="5508104"/>
            <a:ext cx="6857936" cy="5355312"/>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3"/>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说话，问</a:t>
            </a:r>
            <a:r>
              <a:rPr kumimoji="1" lang="en-US" altLang="zh-CN" dirty="0"/>
              <a:t>.com</a:t>
            </a:r>
            <a:r>
              <a:rPr kumimoji="1" lang="zh-CN" altLang="en-US" dirty="0"/>
              <a:t>的</a:t>
            </a:r>
            <a:r>
              <a:rPr kumimoji="1" lang="en-US" altLang="zh-CN"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p:txBody>
      </p:sp>
    </p:spTree>
    <p:extLst>
      <p:ext uri="{BB962C8B-B14F-4D97-AF65-F5344CB8AC3E}">
        <p14:creationId xmlns:p14="http://schemas.microsoft.com/office/powerpoint/2010/main" val="12946752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976193" cy="646331"/>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a:t>
            </a:r>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116" y="0"/>
            <a:ext cx="7984365" cy="10341293"/>
          </a:xfrm>
          <a:prstGeom prst="rect">
            <a:avLst/>
          </a:prstGeom>
        </p:spPr>
        <p:txBody>
          <a:bodyPr wrap="non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5064" y="5282327"/>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513728" y="5940152"/>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Tree>
    <p:extLst>
      <p:ext uri="{BB962C8B-B14F-4D97-AF65-F5344CB8AC3E}">
        <p14:creationId xmlns:p14="http://schemas.microsoft.com/office/powerpoint/2010/main" val="25598588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a16="http://schemas.microsoft.com/office/drawing/2014/main"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7999" cy="3693319"/>
          </a:xfrm>
          <a:prstGeom prst="rect">
            <a:avLst/>
          </a:prstGeom>
          <a:noFill/>
        </p:spPr>
        <p:txBody>
          <a:bodyPr wrap="square" rtlCol="0">
            <a:spAutoFit/>
          </a:bodyPr>
          <a:lstStyle/>
          <a:p>
            <a:r>
              <a:rPr kumimoji="1" lang="en-US" altLang="ja-JP" dirty="0"/>
              <a:t>About Google Products:</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p:txBody>
      </p:sp>
    </p:spTree>
    <p:extLst>
      <p:ext uri="{BB962C8B-B14F-4D97-AF65-F5344CB8AC3E}">
        <p14:creationId xmlns:p14="http://schemas.microsoft.com/office/powerpoint/2010/main" val="160008023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7999" cy="6463308"/>
          </a:xfrm>
          <a:prstGeom prst="rect">
            <a:avLst/>
          </a:prstGeom>
          <a:noFill/>
        </p:spPr>
        <p:txBody>
          <a:bodyPr wrap="square" rtlCol="0">
            <a:spAutoFit/>
          </a:bodyPr>
          <a:lstStyle/>
          <a:p>
            <a:r>
              <a:rPr kumimoji="1" lang="en-US" altLang="ja-JP" b="1" dirty="0">
                <a:solidFill>
                  <a:srgbClr val="FF0000"/>
                </a:solidFill>
              </a:rPr>
              <a:t>Protocols for Home automation </a:t>
            </a:r>
            <a:r>
              <a:rPr kumimoji="1" lang="en-US" altLang="ja-JP" dirty="0"/>
              <a:t>(smart home devices):</a:t>
            </a:r>
          </a:p>
          <a:p>
            <a:pPr marL="285750" indent="-285750">
              <a:buFont typeface="Arial" panose="020B0604020202020204" pitchFamily="34" charset="0"/>
              <a:buChar char="•"/>
            </a:pPr>
            <a:r>
              <a:rPr kumimoji="1" lang="en-US" altLang="ja-JP" dirty="0"/>
              <a:t>Infrared</a:t>
            </a:r>
          </a:p>
          <a:p>
            <a:pPr marL="742950" lvl="1" indent="-285750">
              <a:buFont typeface="Arial" panose="020B0604020202020204" pitchFamily="34" charset="0"/>
              <a:buChar char="•"/>
            </a:pPr>
            <a:r>
              <a:rPr lang="en-US" altLang="ja-JP" dirty="0"/>
              <a:t>Wireless one-way, TV remote uses this</a:t>
            </a:r>
            <a:endParaRPr kumimoji="1" lang="en-US" altLang="ja-JP" dirty="0"/>
          </a:p>
          <a:p>
            <a:pPr marL="285750" indent="-285750">
              <a:buFont typeface="Arial" panose="020B0604020202020204" pitchFamily="34" charset="0"/>
              <a:buChar char="•"/>
            </a:pPr>
            <a:r>
              <a:rPr kumimoji="1" lang="en-US" altLang="ja-JP" dirty="0"/>
              <a:t>Ethernet</a:t>
            </a:r>
          </a:p>
          <a:p>
            <a:pPr marL="742950" lvl="1" indent="-285750">
              <a:buFont typeface="Arial" panose="020B0604020202020204" pitchFamily="34" charset="0"/>
              <a:buChar char="•"/>
            </a:pPr>
            <a:r>
              <a:rPr lang="en-US" altLang="ja-JP" dirty="0"/>
              <a:t>Wired, range 100m,</a:t>
            </a:r>
          </a:p>
          <a:p>
            <a:pPr marL="285750" indent="-285750">
              <a:buFont typeface="Arial" panose="020B0604020202020204" pitchFamily="34" charset="0"/>
              <a:buChar char="•"/>
            </a:pPr>
            <a:r>
              <a:rPr kumimoji="1" lang="en-US" altLang="ja-JP" dirty="0" err="1"/>
              <a:t>WiFi</a:t>
            </a:r>
            <a:endParaRPr kumimoji="1" lang="en-US" altLang="ja-JP" dirty="0"/>
          </a:p>
          <a:p>
            <a:pPr marL="742950" lvl="1" indent="-285750">
              <a:buFont typeface="Arial" panose="020B0604020202020204" pitchFamily="34" charset="0"/>
              <a:buChar char="•"/>
            </a:pPr>
            <a:r>
              <a:rPr lang="en-US" altLang="ja-JP" dirty="0"/>
              <a:t>Wireless, range 25m</a:t>
            </a:r>
          </a:p>
          <a:p>
            <a:pPr marL="285750" indent="-285750">
              <a:buFont typeface="Arial" panose="020B0604020202020204" pitchFamily="34" charset="0"/>
              <a:buChar char="•"/>
            </a:pPr>
            <a:r>
              <a:rPr kumimoji="1" lang="en-US" altLang="ja-JP" dirty="0"/>
              <a:t>Bluetooth (low energy)</a:t>
            </a:r>
          </a:p>
          <a:p>
            <a:pPr marL="742950" lvl="1" indent="-285750">
              <a:buFont typeface="Arial" panose="020B0604020202020204" pitchFamily="34" charset="0"/>
              <a:buChar char="•"/>
            </a:pPr>
            <a:r>
              <a:rPr lang="en-US" altLang="ja-JP" dirty="0"/>
              <a:t>Wireless, range 10m, adaptive frequency hopping</a:t>
            </a:r>
          </a:p>
          <a:p>
            <a:pPr marL="742950" lvl="1" indent="-285750">
              <a:buFont typeface="Arial" panose="020B0604020202020204" pitchFamily="34" charset="0"/>
              <a:buChar char="•"/>
            </a:pPr>
            <a:r>
              <a:rPr lang="en-US" altLang="ja-JP" dirty="0"/>
              <a:t>Pear-to-pear OK, central hub also OK</a:t>
            </a:r>
          </a:p>
          <a:p>
            <a:pPr marL="285750" indent="-285750">
              <a:buFont typeface="Arial" panose="020B0604020202020204" pitchFamily="34" charset="0"/>
              <a:buChar char="•"/>
            </a:pPr>
            <a:r>
              <a:rPr kumimoji="1" lang="en-US" altLang="ja-JP" dirty="0"/>
              <a:t>Thread</a:t>
            </a:r>
          </a:p>
          <a:p>
            <a:pPr marL="742950" lvl="1" indent="-285750">
              <a:buFont typeface="Arial" panose="020B0604020202020204" pitchFamily="34" charset="0"/>
              <a:buChar char="•"/>
            </a:pPr>
            <a:r>
              <a:rPr lang="en-US" altLang="ja-JP" dirty="0"/>
              <a:t>Wireless, by Samsung Qualcomm, etc. </a:t>
            </a:r>
          </a:p>
          <a:p>
            <a:pPr marL="742950" lvl="1" indent="-285750">
              <a:buFont typeface="Arial" panose="020B0604020202020204" pitchFamily="34" charset="0"/>
              <a:buChar char="•"/>
            </a:pPr>
            <a:r>
              <a:rPr lang="en-US" altLang="ja-JP" dirty="0"/>
              <a:t>Designed for </a:t>
            </a:r>
            <a:r>
              <a:rPr lang="en-US" altLang="ja-JP" dirty="0" err="1"/>
              <a:t>WiFi</a:t>
            </a:r>
            <a:r>
              <a:rPr lang="en-US" altLang="ja-JP" dirty="0"/>
              <a:t> down situations.</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wireless, mesh network (any devices can relay a signal to any other devices)</a:t>
            </a:r>
          </a:p>
          <a:p>
            <a:pPr marL="285750" indent="-285750">
              <a:buFont typeface="Arial" panose="020B0604020202020204" pitchFamily="34" charset="0"/>
              <a:buChar char="•"/>
            </a:pPr>
            <a:r>
              <a:rPr kumimoji="1" lang="en-US" altLang="ja-JP" dirty="0"/>
              <a:t>Z-wave</a:t>
            </a:r>
          </a:p>
          <a:p>
            <a:pPr marL="742950" lvl="1" indent="-285750">
              <a:buFont typeface="Arial" panose="020B0604020202020204" pitchFamily="34" charset="0"/>
              <a:buChar char="•"/>
            </a:pPr>
            <a:r>
              <a:rPr lang="en-US" altLang="ja-JP" dirty="0"/>
              <a:t>Wireless, much like </a:t>
            </a:r>
            <a:r>
              <a:rPr lang="en-US" altLang="ja-JP" dirty="0" err="1"/>
              <a:t>Zigbee</a:t>
            </a:r>
            <a:r>
              <a:rPr lang="en-US" altLang="ja-JP" dirty="0"/>
              <a:t> but use lower energy and 6 times slower than </a:t>
            </a:r>
            <a:r>
              <a:rPr lang="en-US" altLang="ja-JP" dirty="0" err="1"/>
              <a:t>Zigbee</a:t>
            </a:r>
            <a:endParaRPr lang="en-US" altLang="ja-JP" dirty="0"/>
          </a:p>
          <a:p>
            <a:pPr marL="285750" indent="-285750">
              <a:buFont typeface="Arial" panose="020B0604020202020204" pitchFamily="34" charset="0"/>
              <a:buChar char="•"/>
            </a:pPr>
            <a:r>
              <a:rPr lang="en-US" altLang="ja-JP" dirty="0"/>
              <a:t>Universal Powerline Bus (UPB)</a:t>
            </a:r>
            <a:endParaRPr kumimoji="1" lang="en-US" altLang="ja-JP" dirty="0"/>
          </a:p>
          <a:p>
            <a:pPr marL="742950" lvl="1" indent="-285750">
              <a:buFont typeface="Arial" panose="020B0604020202020204" pitchFamily="34" charset="0"/>
              <a:buChar char="•"/>
            </a:pPr>
            <a:r>
              <a:rPr kumimoji="1" lang="en-US" altLang="ja-JP" dirty="0"/>
              <a:t>Wired, Peer-to-peer (and do not need a central hub)</a:t>
            </a:r>
          </a:p>
          <a:p>
            <a:pPr marL="285750" indent="-285750">
              <a:buFont typeface="Arial" panose="020B0604020202020204" pitchFamily="34" charset="0"/>
              <a:buChar char="•"/>
            </a:pPr>
            <a:r>
              <a:rPr lang="en-US" altLang="ja-JP" dirty="0" err="1"/>
              <a:t>Insteon</a:t>
            </a:r>
            <a:endParaRPr lang="en-US" altLang="ja-JP" dirty="0"/>
          </a:p>
          <a:p>
            <a:pPr marL="742950" lvl="1" indent="-285750">
              <a:buFont typeface="Arial" panose="020B0604020202020204" pitchFamily="34" charset="0"/>
              <a:buChar char="•"/>
            </a:pPr>
            <a:r>
              <a:rPr kumimoji="1" lang="en-US" altLang="ja-JP" dirty="0"/>
              <a:t>Both wireless and wired,  so-called Dual-mesh network</a:t>
            </a:r>
            <a:endParaRPr kumimoji="1" lang="ja-JP" altLang="en-US" dirty="0"/>
          </a:p>
        </p:txBody>
      </p:sp>
    </p:spTree>
    <p:extLst>
      <p:ext uri="{BB962C8B-B14F-4D97-AF65-F5344CB8AC3E}">
        <p14:creationId xmlns:p14="http://schemas.microsoft.com/office/powerpoint/2010/main" val="159542579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32202"/>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gather more data from client, including:</a:t>
            </a:r>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issu3, 502 – possibly a load balance issue) ?</a:t>
            </a:r>
          </a:p>
          <a:p>
            <a:pPr marL="800100" lvl="1" indent="-342900">
              <a:buFont typeface="Arial" panose="020B0604020202020204" pitchFamily="34" charset="0"/>
              <a:buChar char="•"/>
            </a:pPr>
            <a:r>
              <a:rPr lang="en-US" altLang="ja-JP" sz="1400" dirty="0"/>
              <a:t>Don’t use names, use IP address directly?</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firewall</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Tree>
    <p:extLst>
      <p:ext uri="{BB962C8B-B14F-4D97-AF65-F5344CB8AC3E}">
        <p14:creationId xmlns:p14="http://schemas.microsoft.com/office/powerpoint/2010/main" val="1232490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6"/>
            </a:endParaRPr>
          </a:p>
          <a:p>
            <a:r>
              <a:rPr lang="en-US" altLang="ja-JP" dirty="0">
                <a:hlinkClick r:id="rId6"/>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val="20000"/>
                    </a:ext>
                  </a:extLst>
                </a:gridCol>
                <a:gridCol w="3260360">
                  <a:extLst>
                    <a:ext uri="{9D8B030D-6E8A-4147-A177-3AD203B41FA5}">
                      <a16:colId xmlns:a16="http://schemas.microsoft.com/office/drawing/2014/main" val="20001"/>
                    </a:ext>
                  </a:extLst>
                </a:gridCol>
                <a:gridCol w="1363169">
                  <a:extLst>
                    <a:ext uri="{9D8B030D-6E8A-4147-A177-3AD203B41FA5}">
                      <a16:colId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panose="02040503050406030204" pitchFamily="18" charset="0"/>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Message</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a16="http://schemas.microsoft.com/office/drawing/2014/main" id="{6098979D-2214-48CE-93CB-ECAF922EEC59}"/>
              </a:ext>
            </a:extLst>
          </p:cNvPr>
          <p:cNvSpPr txBox="1"/>
          <p:nvPr/>
        </p:nvSpPr>
        <p:spPr>
          <a:xfrm>
            <a:off x="-99392" y="10700231"/>
            <a:ext cx="9144000" cy="3693319"/>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br>
              <a:rPr lang="en-US" dirty="0"/>
            </a:br>
            <a:r>
              <a:rPr lang="en-US" dirty="0"/>
              <a:t>All implementations of traceroute rely on ICMP (type 11) packets being sent to the originator.</a:t>
            </a:r>
          </a:p>
          <a:p>
            <a:pPr fontAlgn="base"/>
            <a:r>
              <a:rPr lang="en-US" dirty="0"/>
              <a:t>This program attempts trace route by launching UDP probe packets with a small </a:t>
            </a:r>
            <a:r>
              <a:rPr lang="en-US" dirty="0" err="1"/>
              <a:t>ttl</a:t>
            </a:r>
            <a:r>
              <a:rPr lang="en-US" dirty="0"/>
              <a:t> (time to live) then listening for an ICMP "time exceeded" reply from a gateway. 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endParaRPr lang="en-US" dirty="0"/>
          </a:p>
        </p:txBody>
      </p:sp>
      <p:pic>
        <p:nvPicPr>
          <p:cNvPr id="11" name="Picture 10">
            <a:extLst>
              <a:ext uri="{FF2B5EF4-FFF2-40B4-BE49-F238E27FC236}">
                <a16:creationId xmlns:a16="http://schemas.microsoft.com/office/drawing/2014/main"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7167"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安全の例としてよく引用されるのは、鉄道の踏み切りで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val="20000"/>
                    </a:ext>
                  </a:extLst>
                </a:gridCol>
                <a:gridCol w="7854005">
                  <a:extLst>
                    <a:ext uri="{9D8B030D-6E8A-4147-A177-3AD203B41FA5}">
                      <a16:colId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a16="http://schemas.microsoft.com/office/drawing/2014/main" val="20000"/>
                    </a:ext>
                  </a:extLst>
                </a:gridCol>
                <a:gridCol w="3963574">
                  <a:extLst>
                    <a:ext uri="{9D8B030D-6E8A-4147-A177-3AD203B41FA5}">
                      <a16:colId xmlns:a16="http://schemas.microsoft.com/office/drawing/2014/main" val="20001"/>
                    </a:ext>
                  </a:extLst>
                </a:gridCol>
                <a:gridCol w="4459021">
                  <a:extLst>
                    <a:ext uri="{9D8B030D-6E8A-4147-A177-3AD203B41FA5}">
                      <a16:colId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val="20000"/>
                    </a:ext>
                  </a:extLst>
                </a:gridCol>
                <a:gridCol w="6108960">
                  <a:extLst>
                    <a:ext uri="{9D8B030D-6E8A-4147-A177-3AD203B41FA5}">
                      <a16:colId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987824" y="6833693"/>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3295650">
                  <a:extLst>
                    <a:ext uri="{9D8B030D-6E8A-4147-A177-3AD203B41FA5}">
                      <a16:colId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val="20000"/>
                    </a:ext>
                  </a:extLst>
                </a:gridCol>
                <a:gridCol w="865002">
                  <a:extLst>
                    <a:ext uri="{9D8B030D-6E8A-4147-A177-3AD203B41FA5}">
                      <a16:colId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
        <p:nvSpPr>
          <p:cNvPr id="8" name="テキスト ボックス 7"/>
          <p:cNvSpPr txBox="1"/>
          <p:nvPr/>
        </p:nvSpPr>
        <p:spPr>
          <a:xfrm>
            <a:off x="-3483768" y="4139952"/>
            <a:ext cx="3482404"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val="20000"/>
                    </a:ext>
                  </a:extLst>
                </a:gridCol>
                <a:gridCol w="1817902">
                  <a:extLst>
                    <a:ext uri="{9D8B030D-6E8A-4147-A177-3AD203B41FA5}">
                      <a16:colId xmlns:a16="http://schemas.microsoft.com/office/drawing/2014/main" val="20001"/>
                    </a:ext>
                  </a:extLst>
                </a:gridCol>
                <a:gridCol w="3884813">
                  <a:extLst>
                    <a:ext uri="{9D8B030D-6E8A-4147-A177-3AD203B41FA5}">
                      <a16:colId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br>
              <a:rPr lang="ja-JP" altLang="en-US" dirty="0"/>
            </a:br>
            <a:r>
              <a:rPr lang="ja-JP" altLang="en-US" dirty="0"/>
              <a:t>｜｜⑥結合テスト</a:t>
            </a:r>
            <a:r>
              <a:rPr lang="en-US" altLang="ja-JP" dirty="0"/>
              <a:t>(IT)</a:t>
            </a:r>
            <a:br>
              <a:rPr lang="ja-JP" altLang="en-US" dirty="0"/>
            </a:br>
            <a:r>
              <a:rPr lang="ja-JP" altLang="en-US" dirty="0"/>
              <a:t>｜⑦システムテスト</a:t>
            </a:r>
            <a:r>
              <a:rPr lang="en-US" altLang="ja-JP" dirty="0"/>
              <a:t>(ST)</a:t>
            </a:r>
            <a:br>
              <a:rPr lang="ja-JP" altLang="en-US" dirty="0"/>
            </a:br>
            <a:r>
              <a:rPr lang="ja-JP" altLang="en-US" dirty="0"/>
              <a:t>⑧運用テスト</a:t>
            </a:r>
            <a:r>
              <a:rPr lang="en-US" altLang="ja-JP" dirty="0"/>
              <a:t>(OT)</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t>flow control</a:t>
            </a:r>
            <a:r>
              <a:rPr lang="en-US" altLang="zh-CN" dirty="0"/>
              <a:t>, </a:t>
            </a:r>
            <a:r>
              <a:rPr lang="en-US" altLang="zh-CN" b="1" dirty="0"/>
              <a:t>sequence numbers</a:t>
            </a:r>
            <a:r>
              <a:rPr lang="en-US" altLang="zh-CN" dirty="0"/>
              <a:t>, </a:t>
            </a:r>
            <a:r>
              <a:rPr lang="en-US" altLang="zh-CN" b="1" dirty="0"/>
              <a:t>acknowledgement</a:t>
            </a:r>
            <a:r>
              <a:rPr lang="en-US" altLang="zh-CN" dirty="0"/>
              <a:t> and </a:t>
            </a:r>
            <a:r>
              <a:rPr lang="en-US" altLang="zh-CN" b="1" dirty="0"/>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Tree>
    <p:extLst>
      <p:ext uri="{BB962C8B-B14F-4D97-AF65-F5344CB8AC3E}">
        <p14:creationId xmlns:p14="http://schemas.microsoft.com/office/powerpoint/2010/main" val="1950378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8600"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kumimoji="1" lang="zh-CN" altLang="en-US" dirty="0"/>
              <a:t>着一层还包括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Tree>
    <p:extLst>
      <p:ext uri="{BB962C8B-B14F-4D97-AF65-F5344CB8AC3E}">
        <p14:creationId xmlns:p14="http://schemas.microsoft.com/office/powerpoint/2010/main" val="22041110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696" y="604141"/>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16632" y="251520"/>
            <a:ext cx="5444760" cy="369332"/>
          </a:xfrm>
          <a:prstGeom prst="rect">
            <a:avLst/>
          </a:prstGeom>
          <a:noFill/>
        </p:spPr>
        <p:txBody>
          <a:bodyPr wrap="non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endParaRPr kumimoji="1" lang="ja-JP" altLang="en-US" dirty="0"/>
          </a:p>
        </p:txBody>
      </p:sp>
    </p:spTree>
    <p:extLst>
      <p:ext uri="{BB962C8B-B14F-4D97-AF65-F5344CB8AC3E}">
        <p14:creationId xmlns:p14="http://schemas.microsoft.com/office/powerpoint/2010/main" val="1793289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698850" cy="3416320"/>
          </a:xfrm>
          <a:prstGeom prst="rect">
            <a:avLst/>
          </a:prstGeom>
          <a:noFill/>
        </p:spPr>
        <p:txBody>
          <a:bodyPr wrap="none" rtlCol="0">
            <a:spAutoFit/>
          </a:bodyPr>
          <a:lstStyle/>
          <a:p>
            <a:r>
              <a:rPr kumimoji="1" lang="en-US" altLang="ja-JP" b="1" dirty="0">
                <a:solidFill>
                  <a:srgbClr val="FF0000"/>
                </a:solidFill>
              </a:rPr>
              <a:t>HTTP</a:t>
            </a:r>
            <a:r>
              <a:rPr kumimoji="1" lang="en-US" altLang="ja-JP" dirty="0"/>
              <a:t>:</a:t>
            </a:r>
          </a:p>
          <a:p>
            <a:pPr marL="285750" indent="-285750">
              <a:buFont typeface="Arial" panose="020B0604020202020204" pitchFamily="34" charset="0"/>
              <a:buChar char="•"/>
            </a:pPr>
            <a:r>
              <a:rPr lang="en-US" altLang="ja-JP" dirty="0"/>
              <a:t>Client</a:t>
            </a:r>
            <a:r>
              <a:rPr lang="zh-CN" altLang="en-US" dirty="0"/>
              <a:t>送</a:t>
            </a:r>
            <a:r>
              <a:rPr lang="en-US" altLang="zh-CN" dirty="0"/>
              <a:t>request</a:t>
            </a:r>
            <a:r>
              <a:rPr lang="zh-CN" altLang="en-US" dirty="0"/>
              <a:t>，</a:t>
            </a:r>
            <a:r>
              <a:rPr lang="en-US" altLang="zh-CN" dirty="0"/>
              <a:t>server</a:t>
            </a:r>
            <a:r>
              <a:rPr lang="zh-CN" altLang="en-US" dirty="0"/>
              <a:t>回</a:t>
            </a:r>
            <a:r>
              <a:rPr lang="en-US" altLang="zh-CN" dirty="0"/>
              <a:t>response</a:t>
            </a:r>
            <a:r>
              <a:rPr lang="zh-CN" altLang="en-US" dirty="0"/>
              <a:t>的流程</a:t>
            </a:r>
            <a:endParaRPr lang="en-US" altLang="zh-CN" dirty="0"/>
          </a:p>
          <a:p>
            <a:pPr marL="285750" indent="-285750">
              <a:buFont typeface="Arial" panose="020B0604020202020204" pitchFamily="34" charset="0"/>
              <a:buChar char="•"/>
            </a:pPr>
            <a:r>
              <a:rPr lang="en-US" altLang="zh-CN" dirty="0"/>
              <a:t>Request</a:t>
            </a:r>
            <a:r>
              <a:rPr lang="zh-CN" altLang="en-US" dirty="0"/>
              <a:t>的</a:t>
            </a:r>
            <a:r>
              <a:rPr lang="en-US" altLang="zh-CN" dirty="0"/>
              <a:t>Verb</a:t>
            </a:r>
            <a:r>
              <a:rPr lang="zh-CN" altLang="en-US" dirty="0"/>
              <a:t>包括一下几种</a:t>
            </a:r>
            <a:endParaRPr lang="en-US" altLang="zh-CN" dirty="0"/>
          </a:p>
          <a:p>
            <a:pPr marL="742950" lvl="1" indent="-285750">
              <a:buFont typeface="Arial" panose="020B0604020202020204" pitchFamily="34" charset="0"/>
              <a:buChar char="•"/>
            </a:pPr>
            <a:r>
              <a:rPr lang="en-US" altLang="zh-CN" dirty="0"/>
              <a:t>GET</a:t>
            </a:r>
          </a:p>
          <a:p>
            <a:pPr marL="742950" lvl="1" indent="-285750">
              <a:buFont typeface="Arial" panose="020B0604020202020204" pitchFamily="34" charset="0"/>
              <a:buChar char="•"/>
            </a:pPr>
            <a:r>
              <a:rPr lang="en-US" altLang="zh-CN" dirty="0"/>
              <a:t>POST</a:t>
            </a:r>
          </a:p>
          <a:p>
            <a:pPr marL="742950" lvl="1" indent="-285750">
              <a:buFont typeface="Arial" panose="020B0604020202020204" pitchFamily="34" charset="0"/>
              <a:buChar char="•"/>
            </a:pPr>
            <a:r>
              <a:rPr lang="en-US" altLang="zh-CN" dirty="0"/>
              <a:t>PUT</a:t>
            </a:r>
          </a:p>
          <a:p>
            <a:pPr marL="742950" lvl="1" indent="-285750">
              <a:buFont typeface="Arial" panose="020B0604020202020204" pitchFamily="34" charset="0"/>
              <a:buChar char="•"/>
            </a:pPr>
            <a:r>
              <a:rPr lang="en-US" altLang="zh-CN" dirty="0"/>
              <a:t>DELETE</a:t>
            </a:r>
          </a:p>
          <a:p>
            <a:pPr marL="742950" lvl="1" indent="-285750">
              <a:buFont typeface="Arial" panose="020B0604020202020204" pitchFamily="34" charset="0"/>
              <a:buChar char="•"/>
            </a:pPr>
            <a:r>
              <a:rPr lang="en-US" altLang="zh-CN" dirty="0"/>
              <a:t>HEAD</a:t>
            </a:r>
            <a:r>
              <a:rPr lang="zh-CN" altLang="en-US" dirty="0"/>
              <a:t>（非主流）开发者</a:t>
            </a:r>
            <a:r>
              <a:rPr lang="en-US" altLang="zh-CN" dirty="0"/>
              <a:t>Debug</a:t>
            </a:r>
            <a:r>
              <a:rPr lang="zh-CN" altLang="en-US" dirty="0"/>
              <a:t>用</a:t>
            </a:r>
            <a:endParaRPr lang="en-US" altLang="zh-CN" dirty="0"/>
          </a:p>
          <a:p>
            <a:pPr marL="742950" lvl="1" indent="-285750">
              <a:buFont typeface="Arial" panose="020B0604020202020204" pitchFamily="34" charset="0"/>
              <a:buChar char="•"/>
            </a:pPr>
            <a:r>
              <a:rPr lang="en-US" altLang="zh-CN" dirty="0"/>
              <a:t>TRACE</a:t>
            </a:r>
            <a:r>
              <a:rPr lang="zh-CN" altLang="en-US" dirty="0"/>
              <a:t> （非主流）</a:t>
            </a:r>
            <a:endParaRPr lang="en-US" altLang="zh-CN" dirty="0"/>
          </a:p>
          <a:p>
            <a:pPr marL="742950" lvl="1" indent="-285750">
              <a:buFont typeface="Arial" panose="020B0604020202020204" pitchFamily="34" charset="0"/>
              <a:buChar char="•"/>
            </a:pPr>
            <a:r>
              <a:rPr lang="en-US" altLang="zh-CN" dirty="0"/>
              <a:t>OPTIONS</a:t>
            </a:r>
            <a:r>
              <a:rPr lang="zh-CN" altLang="en-US" dirty="0"/>
              <a:t> （非主流）</a:t>
            </a:r>
            <a:endParaRPr lang="en-US" altLang="ja-JP" dirty="0"/>
          </a:p>
          <a:p>
            <a:endParaRPr kumimoji="1" lang="en-US" altLang="ja-JP" dirty="0"/>
          </a:p>
          <a:p>
            <a:pPr marL="285750" indent="-285750">
              <a:buFont typeface="Arial" panose="020B0604020202020204" pitchFamily="34" charset="0"/>
              <a:buChar char="•"/>
            </a:pPr>
            <a:r>
              <a:rPr lang="zh-CN" altLang="en-US" dirty="0"/>
              <a:t>下面是</a:t>
            </a:r>
            <a:r>
              <a:rPr lang="en-US" altLang="zh-CN" dirty="0"/>
              <a:t>request</a:t>
            </a:r>
            <a:r>
              <a:rPr lang="zh-CN" altLang="en-US" dirty="0"/>
              <a:t>和</a:t>
            </a:r>
            <a:r>
              <a:rPr lang="en-US" altLang="zh-CN" dirty="0"/>
              <a:t>response</a:t>
            </a:r>
            <a:r>
              <a:rPr lang="zh-CN" altLang="en-US" dirty="0"/>
              <a:t>的</a:t>
            </a:r>
            <a:r>
              <a:rPr lang="en-US" altLang="zh-CN" dirty="0"/>
              <a:t>message format</a:t>
            </a:r>
            <a:endParaRPr kumimoji="1" lang="ja-JP" altLang="en-US"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589590" y="4211960"/>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方法，</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5775367" y="4479667"/>
            <a:ext cx="5819991" cy="923330"/>
          </a:xfrm>
          <a:prstGeom prst="rect">
            <a:avLst/>
          </a:prstGeom>
          <a:noFill/>
        </p:spPr>
        <p:txBody>
          <a:bodyPr wrap="non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6407515" y="1115616"/>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spTree>
    <p:extLst>
      <p:ext uri="{BB962C8B-B14F-4D97-AF65-F5344CB8AC3E}">
        <p14:creationId xmlns:p14="http://schemas.microsoft.com/office/powerpoint/2010/main" val="33169157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6" descr="HTTP and HTTPS lay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2441" y="5724128"/>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985537" y="5724128"/>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480" y="8388424"/>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565440" y="6768187"/>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10" name="右中かっこ 9"/>
          <p:cNvSpPr/>
          <p:nvPr/>
        </p:nvSpPr>
        <p:spPr>
          <a:xfrm>
            <a:off x="5287727" y="9684568"/>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1" name="テキスト ボックス 10"/>
          <p:cNvSpPr txBox="1"/>
          <p:nvPr/>
        </p:nvSpPr>
        <p:spPr>
          <a:xfrm>
            <a:off x="5711965" y="10260632"/>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15" name="右中かっこ 14"/>
          <p:cNvSpPr/>
          <p:nvPr/>
        </p:nvSpPr>
        <p:spPr>
          <a:xfrm flipH="1">
            <a:off x="-1107504" y="11522149"/>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6" name="テキスト ボックス 15"/>
          <p:cNvSpPr txBox="1"/>
          <p:nvPr/>
        </p:nvSpPr>
        <p:spPr>
          <a:xfrm>
            <a:off x="-3987824" y="12120439"/>
            <a:ext cx="2802177"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ServerHello</a:t>
            </a:r>
            <a:r>
              <a:rPr lang="zh-CN" altLang="en-US" dirty="0"/>
              <a:t>的</a:t>
            </a:r>
            <a:r>
              <a:rPr lang="en-US" altLang="zh-CN" dirty="0"/>
              <a:t>ACK</a:t>
            </a:r>
            <a:endParaRPr kumimoji="1" lang="ja-JP" altLang="en-US" dirty="0"/>
          </a:p>
        </p:txBody>
      </p:sp>
      <p:sp>
        <p:nvSpPr>
          <p:cNvPr id="12" name="テキスト ボックス 11"/>
          <p:cNvSpPr txBox="1"/>
          <p:nvPr/>
        </p:nvSpPr>
        <p:spPr>
          <a:xfrm>
            <a:off x="2996952" y="10003958"/>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3" name="正方形/長方形 12"/>
          <p:cNvSpPr/>
          <p:nvPr/>
        </p:nvSpPr>
        <p:spPr>
          <a:xfrm>
            <a:off x="2918698" y="10373290"/>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4" name="正方形/長方形 13"/>
          <p:cNvSpPr/>
          <p:nvPr/>
        </p:nvSpPr>
        <p:spPr>
          <a:xfrm>
            <a:off x="-389377" y="12117011"/>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20" name="正方形/長方形 19"/>
          <p:cNvSpPr/>
          <p:nvPr/>
        </p:nvSpPr>
        <p:spPr>
          <a:xfrm>
            <a:off x="4640518" y="12628270"/>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7" name="正方形/長方形 16"/>
          <p:cNvSpPr/>
          <p:nvPr/>
        </p:nvSpPr>
        <p:spPr>
          <a:xfrm>
            <a:off x="155575" y="9252520"/>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4301236" y="8618964"/>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9" name="正方形/長方形 18"/>
          <p:cNvSpPr/>
          <p:nvPr/>
        </p:nvSpPr>
        <p:spPr>
          <a:xfrm>
            <a:off x="-4203847" y="13322349"/>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21" name="テキスト ボックス 20"/>
          <p:cNvSpPr txBox="1"/>
          <p:nvPr/>
        </p:nvSpPr>
        <p:spPr>
          <a:xfrm>
            <a:off x="764705" y="15157176"/>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cxnSp>
        <p:nvCxnSpPr>
          <p:cNvPr id="9" name="直線コネクタ 8"/>
          <p:cNvCxnSpPr/>
          <p:nvPr/>
        </p:nvCxnSpPr>
        <p:spPr>
          <a:xfrm>
            <a:off x="-3051720" y="5448300"/>
            <a:ext cx="15697744"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FADE99E-8190-40B8-8C95-B233232A71E3}"/>
              </a:ext>
            </a:extLst>
          </p:cNvPr>
          <p:cNvSpPr txBox="1"/>
          <p:nvPr/>
        </p:nvSpPr>
        <p:spPr>
          <a:xfrm>
            <a:off x="-2538041" y="-4427528"/>
            <a:ext cx="11592414" cy="3693319"/>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p:txBody>
      </p:sp>
      <p:sp>
        <p:nvSpPr>
          <p:cNvPr id="22" name="Rectangle 1">
            <a:extLst>
              <a:ext uri="{FF2B5EF4-FFF2-40B4-BE49-F238E27FC236}">
                <a16:creationId xmlns:a16="http://schemas.microsoft.com/office/drawing/2014/main"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a16="http://schemas.microsoft.com/office/drawing/2014/main" id="{FBBD7017-9F7E-49B1-9479-65732B24E4CB}"/>
              </a:ext>
            </a:extLst>
          </p:cNvPr>
          <p:cNvSpPr txBox="1"/>
          <p:nvPr/>
        </p:nvSpPr>
        <p:spPr>
          <a:xfrm>
            <a:off x="-3987824" y="1762284"/>
            <a:ext cx="3951916" cy="307777"/>
          </a:xfrm>
          <a:prstGeom prst="rect">
            <a:avLst/>
          </a:prstGeom>
          <a:noFill/>
        </p:spPr>
        <p:txBody>
          <a:bodyPr wrap="non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endParaRPr lang="en-US" sz="1400" dirty="0"/>
          </a:p>
        </p:txBody>
      </p:sp>
      <p:sp>
        <p:nvSpPr>
          <p:cNvPr id="27" name="TextBox 26">
            <a:extLst>
              <a:ext uri="{FF2B5EF4-FFF2-40B4-BE49-F238E27FC236}">
                <a16:creationId xmlns:a16="http://schemas.microsoft.com/office/drawing/2014/main"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Tree>
    <p:extLst>
      <p:ext uri="{BB962C8B-B14F-4D97-AF65-F5344CB8AC3E}">
        <p14:creationId xmlns:p14="http://schemas.microsoft.com/office/powerpoint/2010/main" val="38187679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dirty="0"/>
              <a:t>ISN (Initial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a:t>FIN</a:t>
            </a:r>
            <a:endParaRPr kumimoji="1" lang="en-US" altLang="zh-CN" dirty="0"/>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spTree>
    <p:extLst>
      <p:ext uri="{BB962C8B-B14F-4D97-AF65-F5344CB8AC3E}">
        <p14:creationId xmlns:p14="http://schemas.microsoft.com/office/powerpoint/2010/main" val="41774595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16069</TotalTime>
  <Words>33956</Words>
  <Application>Microsoft Office PowerPoint</Application>
  <PresentationFormat>On-screen Show (4:3)</PresentationFormat>
  <Paragraphs>2690</Paragraphs>
  <Slides>147</Slides>
  <Notes>3</Notes>
  <HiddenSlides>0</HiddenSlides>
  <MMClips>0</MMClips>
  <ScaleCrop>false</ScaleCrop>
  <HeadingPairs>
    <vt:vector size="8" baseType="variant">
      <vt:variant>
        <vt:lpstr>Fonts Used</vt:lpstr>
      </vt:variant>
      <vt:variant>
        <vt:i4>24</vt:i4>
      </vt:variant>
      <vt:variant>
        <vt:lpstr>Theme</vt:lpstr>
      </vt:variant>
      <vt:variant>
        <vt:i4>1</vt:i4>
      </vt:variant>
      <vt:variant>
        <vt:lpstr>Embedded OLE Servers</vt:lpstr>
      </vt:variant>
      <vt:variant>
        <vt:i4>3</vt:i4>
      </vt:variant>
      <vt:variant>
        <vt:lpstr>Slide Titles</vt:lpstr>
      </vt:variant>
      <vt:variant>
        <vt:i4>147</vt:i4>
      </vt:variant>
    </vt:vector>
  </HeadingPairs>
  <TitlesOfParts>
    <vt:vector size="175" baseType="lpstr">
      <vt:lpstr>Arial Unicode MS</vt:lpstr>
      <vt:lpstr>DejaVu Sans Mono</vt:lpstr>
      <vt:lpstr>HGｺﾞｼｯｸM</vt:lpstr>
      <vt:lpstr>HGPｺﾞｼｯｸM</vt:lpstr>
      <vt:lpstr>Inconsolata</vt:lpstr>
      <vt:lpstr>inherit</vt:lpstr>
      <vt:lpstr>montserrat</vt:lpstr>
      <vt:lpstr>MS Mincho</vt:lpstr>
      <vt:lpstr>MS PGothic</vt:lpstr>
      <vt:lpstr>Open Sans</vt:lpstr>
      <vt:lpstr>QualcommOfficeLight</vt:lpstr>
      <vt:lpstr>Roboto</vt:lpstr>
      <vt:lpstr>SimSun</vt:lpstr>
      <vt:lpstr>Ubuntu</vt:lpstr>
      <vt:lpstr>新細明體</vt:lpstr>
      <vt:lpstr>Arial</vt:lpstr>
      <vt:lpstr>Arial</vt:lpstr>
      <vt:lpstr>Calibri</vt:lpstr>
      <vt:lpstr>Cambria Math</vt:lpstr>
      <vt:lpstr>Consolas</vt:lpstr>
      <vt:lpstr>Courier New</vt:lpstr>
      <vt:lpstr>Times</vt:lpstr>
      <vt:lpstr>Times New Roman</vt:lpstr>
      <vt:lpstr>Wingdings</vt:lpstr>
      <vt:lpstr>Office テーマ</vt:lpstr>
      <vt:lpstr>スライド</vt:lpstr>
      <vt:lpstr>Visio.Drawing.15</vt:lpstr>
      <vt:lpstr>Acrobat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Feiyu CHEN</cp:lastModifiedBy>
  <cp:revision>2121</cp:revision>
  <dcterms:created xsi:type="dcterms:W3CDTF">2016-01-14T23:49:10Z</dcterms:created>
  <dcterms:modified xsi:type="dcterms:W3CDTF">2018-05-09T14:08:58Z</dcterms:modified>
</cp:coreProperties>
</file>